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0.wmf" ContentType="image/x-wmf"/>
  <Override PartName="/ppt/media/image9.wmf" ContentType="image/x-wmf"/>
  <Override PartName="/ppt/media/image8.wmf" ContentType="image/x-wmf"/>
  <Override PartName="/ppt/media/image5.wmf" ContentType="image/x-wmf"/>
  <Override PartName="/ppt/media/image6.wmf" ContentType="image/x-wmf"/>
  <Override PartName="/ppt/media/image4.png" ContentType="image/png"/>
  <Override PartName="/ppt/media/image3.png" ContentType="image/png"/>
  <Override PartName="/ppt/media/image7.wmf" ContentType="image/x-wmf"/>
  <Override PartName="/ppt/media/image2.png" ContentType="image/pn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165760" y="731160"/>
            <a:ext cx="4354560" cy="347436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165760" y="731160"/>
            <a:ext cx="4354560" cy="3474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440" cy="347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20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1143000" y="731520"/>
            <a:ext cx="6400440" cy="3474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165760" y="731160"/>
            <a:ext cx="4354560" cy="347436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165760" y="731160"/>
            <a:ext cx="4354560" cy="3474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2040" cy="5298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143000" y="254628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3474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422960" y="254628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30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143000" y="73152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422960" y="731520"/>
            <a:ext cx="312336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1143000" y="2546280"/>
            <a:ext cx="6400440" cy="1657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 w="15840">
            <a:noFill/>
          </a:ln>
        </p:spPr>
      </p:sp>
      <p:sp>
        <p:nvSpPr>
          <p:cNvPr id="1" name="CustomShape 2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 w="1584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 w="1584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 w="15840">
            <a:noFill/>
          </a:ln>
        </p:spPr>
      </p:sp>
      <p:sp>
        <p:nvSpPr>
          <p:cNvPr id="4" name="CustomShape 5"/>
          <p:cNvSpPr/>
          <p:nvPr/>
        </p:nvSpPr>
        <p:spPr>
          <a:xfrm>
            <a:off x="0" y="3866760"/>
            <a:ext cx="9143640" cy="299088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 w="15840">
            <a:noFill/>
          </a:ln>
        </p:spPr>
      </p:sp>
      <p:sp>
        <p:nvSpPr>
          <p:cNvPr id="5" name="CustomShape 6"/>
          <p:cNvSpPr/>
          <p:nvPr/>
        </p:nvSpPr>
        <p:spPr>
          <a:xfrm>
            <a:off x="0" y="0"/>
            <a:ext cx="9143640" cy="38664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 w="15840">
            <a:noFill/>
          </a:ln>
        </p:spPr>
      </p:sp>
      <p:sp>
        <p:nvSpPr>
          <p:cNvPr id="6" name="CustomShape 7"/>
          <p:cNvSpPr/>
          <p:nvPr/>
        </p:nvSpPr>
        <p:spPr>
          <a:xfrm>
            <a:off x="0" y="2652480"/>
            <a:ext cx="9143640" cy="2285640"/>
          </a:xfrm>
          <a:prstGeom prst="rect">
            <a:avLst/>
          </a:prstGeom>
          <a:gradFill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 w="15840">
            <a:noFill/>
          </a:ln>
        </p:spPr>
      </p:sp>
      <p:sp>
        <p:nvSpPr>
          <p:cNvPr id="7" name="CustomShape 8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 w="15840">
            <a:noFill/>
          </a:ln>
        </p:spPr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en-US" sz="1100">
                <a:solidFill>
                  <a:srgbClr val="808080"/>
                </a:solidFill>
                <a:latin typeface="Trebuchet MS"/>
              </a:rPr>
              <a:t>12/8/15</a:t>
            </a:r>
            <a:endParaRPr/>
          </a:p>
        </p:txBody>
      </p:sp>
      <p:sp>
        <p:nvSpPr>
          <p:cNvPr id="9" name="PlaceHolder 10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0848012-F087-4F63-8FEE-AB7996889799}" type="slidenum">
              <a:rPr b="1" lang="en-US" sz="1200">
                <a:solidFill>
                  <a:srgbClr val="808080"/>
                </a:solidFill>
                <a:latin typeface="Trebuchet MS"/>
              </a:rPr>
              <a:t>&lt;number&gt;</a:t>
            </a:fld>
            <a:endParaRPr/>
          </a:p>
        </p:txBody>
      </p: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128000"/>
              <a:buFont typeface="Georgia"/>
              <a:buChar char="*"/>
            </a:pPr>
            <a:r>
              <a:rPr b="1" lang="en-US" sz="5400">
                <a:solidFill>
                  <a:srgbClr val="000000"/>
                </a:solidFill>
                <a:latin typeface="Trebuchet MS"/>
              </a:rPr>
              <a:t>Click to edit the title text formatClick to edit Master title style</a:t>
            </a:r>
            <a:endParaRPr/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200">
                <a:latin typeface="Trebuchet MS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Trebuchet MS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Trebuchet MS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400">
                <a:latin typeface="Trebuchet MS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Trebuchet MS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 w="15840">
            <a:noFill/>
          </a:ln>
        </p:spPr>
      </p:sp>
      <p:sp>
        <p:nvSpPr>
          <p:cNvPr id="48" name="CustomShape 2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 w="15840">
            <a:noFill/>
          </a:ln>
        </p:spPr>
      </p:sp>
      <p:sp>
        <p:nvSpPr>
          <p:cNvPr id="49" name="CustomShape 3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 w="15840">
            <a:noFill/>
          </a:ln>
        </p:spPr>
      </p:sp>
      <p:sp>
        <p:nvSpPr>
          <p:cNvPr id="50" name="CustomShape 4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 w="15840">
            <a:noFill/>
          </a:ln>
        </p:spPr>
      </p:sp>
      <p:sp>
        <p:nvSpPr>
          <p:cNvPr id="51" name="PlaceHolder 5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en-US" sz="1100">
                <a:solidFill>
                  <a:srgbClr val="808080"/>
                </a:solidFill>
                <a:latin typeface="Trebuchet MS"/>
              </a:rPr>
              <a:t>12/8/15</a:t>
            </a:r>
            <a:endParaRPr/>
          </a:p>
        </p:txBody>
      </p:sp>
      <p:sp>
        <p:nvSpPr>
          <p:cNvPr id="52" name="PlaceHolder 6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53" name="PlaceHolder 7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7EB1033C-4637-43B8-BE5D-A097EC17B480}" type="slidenum">
              <a:rPr b="1" lang="en-US" sz="1200">
                <a:solidFill>
                  <a:srgbClr val="808080"/>
                </a:solidFill>
                <a:latin typeface="Trebuchet MS"/>
              </a:rPr>
              <a:t>&lt;number&gt;</a:t>
            </a:fld>
            <a:endParaRPr/>
          </a:p>
        </p:txBody>
      </p:sp>
      <p:sp>
        <p:nvSpPr>
          <p:cNvPr id="54" name="PlaceHolder 8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/>
          <a:p>
            <a:pPr algn="r">
              <a:lnSpc>
                <a:spcPct val="100000"/>
              </a:lnSpc>
              <a:buSzPct val="128000"/>
              <a:buFont typeface="Georgia"/>
              <a:buChar char="*"/>
            </a:pPr>
            <a:r>
              <a:rPr b="1" lang="en-US" sz="4600">
                <a:solidFill>
                  <a:srgbClr val="000000"/>
                </a:solidFill>
                <a:latin typeface="Trebuchet MS"/>
              </a:rPr>
              <a:t>Click to edit the title text formatClick to edit Master title style</a:t>
            </a:r>
            <a:endParaRPr/>
          </a:p>
        </p:txBody>
      </p:sp>
      <p:sp>
        <p:nvSpPr>
          <p:cNvPr id="55" name="PlaceHolder 9"/>
          <p:cNvSpPr>
            <a:spLocks noGrp="1"/>
          </p:cNvSpPr>
          <p:nvPr>
            <p:ph type="body"/>
          </p:nvPr>
        </p:nvSpPr>
        <p:spPr>
          <a:xfrm>
            <a:off x="1143000" y="731520"/>
            <a:ext cx="6400440" cy="34743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200">
                <a:solidFill>
                  <a:srgbClr val="404040"/>
                </a:solidFill>
                <a:latin typeface="Trebuchet MS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200">
                <a:solidFill>
                  <a:srgbClr val="404040"/>
                </a:solidFill>
                <a:latin typeface="Trebuchet MS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200">
                <a:solidFill>
                  <a:srgbClr val="404040"/>
                </a:solidFill>
                <a:latin typeface="Trebuchet MS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200">
                <a:solidFill>
                  <a:srgbClr val="404040"/>
                </a:solidFill>
                <a:latin typeface="Trebuchet MS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200">
                <a:solidFill>
                  <a:srgbClr val="404040"/>
                </a:solidFill>
                <a:latin typeface="Trebuchet MS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200">
                <a:solidFill>
                  <a:srgbClr val="404040"/>
                </a:solidFill>
                <a:latin typeface="Trebuchet MS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130000"/>
              <a:buFont typeface="Georgia"/>
              <a:buChar char="*"/>
            </a:pPr>
            <a:r>
              <a:rPr lang="en-US" sz="2200">
                <a:solidFill>
                  <a:srgbClr val="404040"/>
                </a:solidFill>
                <a:latin typeface="Trebuchet MS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SzPct val="130000"/>
              <a:buFont typeface="Georgia"/>
              <a:buChar char="*"/>
            </a:pPr>
            <a:r>
              <a:rPr lang="en-US" sz="2000">
                <a:solidFill>
                  <a:srgbClr val="404040"/>
                </a:solidFill>
                <a:latin typeface="Trebuchet MS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130000"/>
              <a:buFont typeface="Georgia"/>
              <a:buChar char="*"/>
            </a:pPr>
            <a:r>
              <a:rPr lang="en-US">
                <a:solidFill>
                  <a:srgbClr val="404040"/>
                </a:solidFill>
                <a:latin typeface="Trebuchet MS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130000"/>
              <a:buFont typeface="Georgia"/>
              <a:buChar char="*"/>
            </a:pPr>
            <a:r>
              <a:rPr lang="en-US" sz="1600">
                <a:solidFill>
                  <a:srgbClr val="404040"/>
                </a:solidFill>
                <a:latin typeface="Trebuchet MS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130000"/>
              <a:buFont typeface="Georgia"/>
              <a:buChar char="*"/>
            </a:pPr>
            <a:r>
              <a:rPr lang="en-US" sz="1400">
                <a:solidFill>
                  <a:srgbClr val="404040"/>
                </a:solidFill>
                <a:latin typeface="Trebuchet MS"/>
              </a:rPr>
              <a:t>Fifth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473840" y="2631600"/>
            <a:ext cx="5636520" cy="3986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4200">
                <a:solidFill>
                  <a:srgbClr val="ffb37a"/>
                </a:solidFill>
                <a:latin typeface="Trebuchet MS"/>
              </a:rPr>
              <a:t>Error term </a:t>
            </a:r>
            <a:r>
              <a:rPr lang="en-US" sz="4700">
                <a:solidFill>
                  <a:srgbClr val="ffb37a"/>
                </a:solidFill>
                <a:latin typeface="Trebuchet MS"/>
              </a:rPr>
              <a:t>analysis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100">
                <a:solidFill>
                  <a:srgbClr val="ffb37a"/>
                </a:solidFill>
                <a:latin typeface="Trebuchet MS"/>
              </a:rPr>
              <a:t>Tara Dawley</a:t>
            </a:r>
            <a:endParaRPr/>
          </a:p>
          <a:p>
            <a:pPr>
              <a:lnSpc>
                <a:spcPct val="100000"/>
              </a:lnSpc>
            </a:pPr>
            <a:r>
              <a:rPr lang="en-US" sz="1100">
                <a:solidFill>
                  <a:srgbClr val="ffb37a"/>
                </a:solidFill>
                <a:latin typeface="Trebuchet MS"/>
              </a:rPr>
              <a:t>MA 428 Computational </a:t>
            </a:r>
            <a:endParaRPr/>
          </a:p>
          <a:p>
            <a:pPr>
              <a:lnSpc>
                <a:spcPct val="100000"/>
              </a:lnSpc>
            </a:pPr>
            <a:r>
              <a:rPr lang="en-US" sz="1100">
                <a:solidFill>
                  <a:srgbClr val="ffb37a"/>
                </a:solidFill>
                <a:latin typeface="Trebuchet MS"/>
              </a:rPr>
              <a:t>December 4, 2015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0" y="1523880"/>
            <a:ext cx="9143640" cy="1724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128000"/>
              <a:buFont typeface="Georgia"/>
              <a:buChar char="*"/>
            </a:pPr>
            <a:r>
              <a:rPr b="1" lang="en-US" sz="5400">
                <a:solidFill>
                  <a:srgbClr val="88fad4"/>
                </a:solidFill>
                <a:latin typeface="Trebuchet MS"/>
              </a:rPr>
              <a:t>Numerical Integration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390960" y="622800"/>
            <a:ext cx="7914600" cy="11426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SzPct val="128000"/>
              <a:buFont typeface="Georgia"/>
              <a:buChar char="*"/>
            </a:pPr>
            <a:r>
              <a:rPr b="1" lang="en-US" sz="4800">
                <a:solidFill>
                  <a:srgbClr val="88fad4"/>
                </a:solidFill>
                <a:latin typeface="Trebuchet MS"/>
              </a:rPr>
              <a:t>What are we looking for?</a:t>
            </a:r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1143000" y="2513880"/>
            <a:ext cx="6400440" cy="15883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130000"/>
              <a:buFont typeface="Georgia"/>
              <a:buChar char="*"/>
            </a:pPr>
            <a:r>
              <a:rPr lang="en-US" sz="2200">
                <a:solidFill>
                  <a:srgbClr val="404040"/>
                </a:solidFill>
                <a:latin typeface="Trebuchet MS"/>
              </a:rPr>
              <a:t>We can use the error term of composite quadrature rules to determine the smallest number of subintervals needed for a given level of accuracy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22040" y="511920"/>
            <a:ext cx="8564400" cy="11426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SzPct val="128000"/>
              <a:buFont typeface="Georgia"/>
              <a:buChar char="*"/>
            </a:pPr>
            <a:r>
              <a:rPr b="1" lang="en-US" sz="4800">
                <a:solidFill>
                  <a:srgbClr val="88fad4"/>
                </a:solidFill>
                <a:latin typeface="Trebuchet MS"/>
              </a:rPr>
              <a:t>Composite Trapezoidal Rule</a:t>
            </a:r>
            <a:endParaRPr/>
          </a:p>
        </p:txBody>
      </p:sp>
      <p:sp>
        <p:nvSpPr>
          <p:cNvPr id="95" name="TextShape 2"/>
          <p:cNvSpPr txBox="1"/>
          <p:nvPr/>
        </p:nvSpPr>
        <p:spPr>
          <a:xfrm>
            <a:off x="122040" y="1232280"/>
            <a:ext cx="8755920" cy="5288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130000"/>
              <a:buFont typeface="Georgia"/>
              <a:buChar char="*"/>
            </a:pPr>
            <a:r>
              <a:rPr lang="en-US" sz="2200">
                <a:solidFill>
                  <a:srgbClr val="404040"/>
                </a:solidFill>
                <a:latin typeface="Trebuchet MS"/>
              </a:rPr>
              <a:t>Remember the Composite Trapezoidal Rule looks like: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6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650960"/>
            <a:ext cx="8217000" cy="5537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93320" y="171720"/>
            <a:ext cx="8757720" cy="8416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SzPct val="128000"/>
              <a:buFont typeface="Georgia"/>
              <a:buChar char="*"/>
            </a:pPr>
            <a:r>
              <a:rPr b="1" lang="en-US" sz="3600">
                <a:solidFill>
                  <a:srgbClr val="88fad4"/>
                </a:solidFill>
                <a:latin typeface="Trebuchet MS"/>
              </a:rPr>
              <a:t>Solving for the number of subintervals</a:t>
            </a:r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0" y="1013400"/>
            <a:ext cx="9143640" cy="49327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130000"/>
              <a:buFont typeface="Georgia"/>
              <a:buChar char="*"/>
            </a:pPr>
            <a:r>
              <a:rPr lang="en-US" sz="2000">
                <a:solidFill>
                  <a:srgbClr val="404040"/>
                </a:solidFill>
                <a:latin typeface="Trebuchet MS"/>
              </a:rPr>
              <a:t>We know that we were given a maximum value of an error so we want our error term to be less that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130000"/>
              <a:buFont typeface="Georgia"/>
              <a:buChar char="*"/>
            </a:pPr>
            <a:r>
              <a:rPr lang="en-US" sz="2000">
                <a:solidFill>
                  <a:srgbClr val="404040"/>
                </a:solidFill>
                <a:latin typeface="Trebuchet MS"/>
              </a:rPr>
              <a:t>when we solve for n, we will find the least number of subintervals needed to reached the level of accuracy wanted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28800" y="2489040"/>
            <a:ext cx="5867280" cy="162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95480" y="160200"/>
            <a:ext cx="8305560" cy="11426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SzPct val="128000"/>
              <a:buFont typeface="Georgia"/>
              <a:buChar char="*"/>
            </a:pPr>
            <a:r>
              <a:rPr b="1" lang="en-US" sz="4800">
                <a:solidFill>
                  <a:srgbClr val="88fad4"/>
                </a:solidFill>
                <a:latin typeface="Trebuchet MS"/>
              </a:rPr>
              <a:t>Composite Simpson’s Rule</a:t>
            </a:r>
            <a:endParaRPr/>
          </a:p>
        </p:txBody>
      </p:sp>
      <p:sp>
        <p:nvSpPr>
          <p:cNvPr id="101" name="TextShape 2"/>
          <p:cNvSpPr txBox="1"/>
          <p:nvPr/>
        </p:nvSpPr>
        <p:spPr>
          <a:xfrm>
            <a:off x="195480" y="1144440"/>
            <a:ext cx="8305560" cy="3474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130000"/>
              <a:buFont typeface="Georgia"/>
              <a:buChar char="*"/>
            </a:pPr>
            <a:r>
              <a:rPr lang="en-US" sz="2200">
                <a:solidFill>
                  <a:srgbClr val="404040"/>
                </a:solidFill>
                <a:latin typeface="Trebuchet MS"/>
              </a:rPr>
              <a:t>Similarly, the Composite Simpson’s Rule looks like: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27000" y="1511280"/>
            <a:ext cx="6845400" cy="5334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58760" y="183960"/>
            <a:ext cx="8877960" cy="11426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SzPct val="128000"/>
              <a:buFont typeface="Georgia"/>
              <a:buChar char="*"/>
            </a:pPr>
            <a:r>
              <a:rPr b="1" lang="en-US" sz="3600">
                <a:solidFill>
                  <a:srgbClr val="88fad4"/>
                </a:solidFill>
                <a:latin typeface="Trebuchet MS"/>
              </a:rPr>
              <a:t>Solving for the number of subintervals</a:t>
            </a:r>
            <a:endParaRPr/>
          </a:p>
        </p:txBody>
      </p:sp>
      <p:sp>
        <p:nvSpPr>
          <p:cNvPr id="104" name="TextShape 2"/>
          <p:cNvSpPr txBox="1"/>
          <p:nvPr/>
        </p:nvSpPr>
        <p:spPr>
          <a:xfrm>
            <a:off x="537480" y="1196640"/>
            <a:ext cx="8120880" cy="52992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130000"/>
              <a:buFont typeface="Georgia"/>
              <a:buChar char="*"/>
            </a:pPr>
            <a:r>
              <a:rPr lang="en-US" sz="2200">
                <a:solidFill>
                  <a:srgbClr val="404040"/>
                </a:solidFill>
                <a:latin typeface="Trebuchet MS"/>
              </a:rPr>
              <a:t>Again, we use an inequality to solve for 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130000"/>
              <a:buFont typeface="Georgia"/>
              <a:buChar char="*"/>
            </a:pPr>
            <a:r>
              <a:rPr lang="en-US" sz="2200">
                <a:solidFill>
                  <a:srgbClr val="404040"/>
                </a:solidFill>
                <a:latin typeface="Trebuchet MS"/>
              </a:rPr>
              <a:t>With Composite Simpson’s Rule, we have to remember that we need an even number of subintervals.  So, for any value of n that is not an exact even number we must round up to the next even number.</a:t>
            </a:r>
            <a:endParaRPr/>
          </a:p>
        </p:txBody>
      </p:sp>
      <p:pic>
        <p:nvPicPr>
          <p:cNvPr id="105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152280" y="2400480"/>
            <a:ext cx="10058400" cy="1015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232200" y="306000"/>
            <a:ext cx="8743680" cy="11426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SzPct val="128000"/>
              <a:buFont typeface="Georgia"/>
              <a:buChar char="*"/>
            </a:pPr>
            <a:r>
              <a:rPr b="1" lang="en-US" sz="4800">
                <a:solidFill>
                  <a:srgbClr val="88fad4"/>
                </a:solidFill>
                <a:latin typeface="Trebuchet MS"/>
              </a:rPr>
              <a:t>An Example</a:t>
            </a: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1008720" y="1098000"/>
            <a:ext cx="6400440" cy="1112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130000"/>
              <a:buFont typeface="Georgia"/>
              <a:buChar char="*"/>
            </a:pPr>
            <a:r>
              <a:rPr lang="en-US" sz="2200">
                <a:solidFill>
                  <a:srgbClr val="404040"/>
                </a:solidFill>
                <a:latin typeface="Trebuchet MS"/>
              </a:rPr>
              <a:t>Page 480 #17 </a:t>
            </a:r>
            <a:endParaRPr/>
          </a:p>
        </p:txBody>
      </p:sp>
      <p:sp>
        <p:nvSpPr>
          <p:cNvPr id="108" name="CustomShape 3"/>
          <p:cNvSpPr/>
          <p:nvPr/>
        </p:nvSpPr>
        <p:spPr>
          <a:xfrm>
            <a:off x="4054680" y="3321360"/>
            <a:ext cx="4640400" cy="3369960"/>
          </a:xfrm>
          <a:prstGeom prst="rect">
            <a:avLst/>
          </a:prstGeom>
          <a:noFill/>
          <a:ln w="9360">
            <a:solidFill>
              <a:srgbClr val="4e67c8"/>
            </a:solidFill>
            <a:round/>
          </a:ln>
        </p:spPr>
      </p:sp>
      <p:sp>
        <p:nvSpPr>
          <p:cNvPr id="109" name="CustomShape 4"/>
          <p:cNvSpPr/>
          <p:nvPr/>
        </p:nvSpPr>
        <p:spPr>
          <a:xfrm>
            <a:off x="410040" y="3321360"/>
            <a:ext cx="3534120" cy="3369960"/>
          </a:xfrm>
          <a:prstGeom prst="rect">
            <a:avLst/>
          </a:prstGeom>
          <a:noFill/>
          <a:ln w="9360">
            <a:solidFill>
              <a:srgbClr val="4e67c8"/>
            </a:solidFill>
            <a:round/>
          </a:ln>
        </p:spPr>
      </p:sp>
      <p:pic>
        <p:nvPicPr>
          <p:cNvPr id="11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96880" y="1473120"/>
            <a:ext cx="8369280" cy="190512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96880" y="3390840"/>
            <a:ext cx="7594560" cy="963936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58760" y="366840"/>
            <a:ext cx="8780400" cy="11426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SzPct val="128000"/>
              <a:buFont typeface="Georgia"/>
              <a:buChar char="*"/>
            </a:pPr>
            <a:r>
              <a:rPr b="1" lang="en-US" sz="4800">
                <a:solidFill>
                  <a:srgbClr val="88fad4"/>
                </a:solidFill>
                <a:latin typeface="Trebuchet MS"/>
              </a:rPr>
              <a:t>Wrap-up/Questions</a:t>
            </a:r>
            <a:endParaRPr/>
          </a:p>
        </p:txBody>
      </p:sp>
      <p:sp>
        <p:nvSpPr>
          <p:cNvPr id="113" name="TextShape 2"/>
          <p:cNvSpPr txBox="1"/>
          <p:nvPr/>
        </p:nvSpPr>
        <p:spPr>
          <a:xfrm>
            <a:off x="427320" y="1720440"/>
            <a:ext cx="8108640" cy="1258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130000"/>
              <a:buFont typeface="Georgia"/>
              <a:buChar char="*"/>
            </a:pPr>
            <a:r>
              <a:rPr lang="en-US" sz="2200">
                <a:solidFill>
                  <a:srgbClr val="404040"/>
                </a:solidFill>
                <a:latin typeface="Trebuchet MS"/>
              </a:rPr>
              <a:t>We can see that the fourth order Simpson’s method produces a more accurate error term with less subintervals than the second order method.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